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6858000" cy="9144000"/>
  <p:embeddedFontLst>
    <p:embeddedFont>
      <p:font typeface="Poppins" panose="00000500000000000000" pitchFamily="2" charset="0"/>
      <p:regular r:id="rId10"/>
    </p:embeddedFont>
    <p:embeddedFont>
      <p:font typeface="Poppins Bold" panose="00000800000000000000" charset="0"/>
      <p:regular r:id="rId11"/>
    </p:embeddedFont>
    <p:embeddedFont>
      <p:font typeface="Poppins Bold Italics" panose="020B0604020202020204" charset="0"/>
      <p:regular r:id="rId12"/>
    </p:embeddedFont>
    <p:embeddedFont>
      <p:font typeface="Poppins Italics" panose="020B0604020202020204" charset="0"/>
      <p:regular r:id="rId13"/>
    </p:embeddedFont>
    <p:embeddedFont>
      <p:font typeface="Poppins Semi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30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hyperlink" Target="https://www.suretybonds.com/about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6074" y="6930154"/>
            <a:ext cx="8258848" cy="5456311"/>
          </a:xfrm>
          <a:custGeom>
            <a:avLst/>
            <a:gdLst/>
            <a:ahLst/>
            <a:cxnLst/>
            <a:rect l="l" t="t" r="r" b="b"/>
            <a:pathLst>
              <a:path w="8258848" h="5456311">
                <a:moveTo>
                  <a:pt x="0" y="0"/>
                </a:moveTo>
                <a:lnTo>
                  <a:pt x="8258848" y="0"/>
                </a:lnTo>
                <a:lnTo>
                  <a:pt x="8258848" y="5456311"/>
                </a:lnTo>
                <a:lnTo>
                  <a:pt x="0" y="54563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81" b="-256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5187" y="1081416"/>
            <a:ext cx="4114286" cy="636230"/>
          </a:xfrm>
          <a:custGeom>
            <a:avLst/>
            <a:gdLst/>
            <a:ahLst/>
            <a:cxnLst/>
            <a:rect l="l" t="t" r="r" b="b"/>
            <a:pathLst>
              <a:path w="4114286" h="636230">
                <a:moveTo>
                  <a:pt x="0" y="0"/>
                </a:moveTo>
                <a:lnTo>
                  <a:pt x="4114286" y="0"/>
                </a:lnTo>
                <a:lnTo>
                  <a:pt x="4114286" y="636230"/>
                </a:lnTo>
                <a:lnTo>
                  <a:pt x="0" y="636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10887" y="1756459"/>
            <a:ext cx="7253513" cy="429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41"/>
              </a:lnSpc>
            </a:pPr>
            <a:r>
              <a:rPr lang="en-US" sz="1594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MEDIA KIT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5741" y="3048000"/>
            <a:ext cx="526807" cy="260111"/>
          </a:xfrm>
          <a:custGeom>
            <a:avLst/>
            <a:gdLst/>
            <a:ahLst/>
            <a:cxnLst/>
            <a:rect l="l" t="t" r="r" b="b"/>
            <a:pathLst>
              <a:path w="526807" h="260111">
                <a:moveTo>
                  <a:pt x="0" y="0"/>
                </a:moveTo>
                <a:lnTo>
                  <a:pt x="526807" y="0"/>
                </a:lnTo>
                <a:lnTo>
                  <a:pt x="526807" y="260111"/>
                </a:lnTo>
                <a:lnTo>
                  <a:pt x="0" y="260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06013" y="4572000"/>
            <a:ext cx="256553" cy="385071"/>
          </a:xfrm>
          <a:custGeom>
            <a:avLst/>
            <a:gdLst/>
            <a:ahLst/>
            <a:cxnLst/>
            <a:rect l="l" t="t" r="r" b="b"/>
            <a:pathLst>
              <a:path w="256553" h="385071">
                <a:moveTo>
                  <a:pt x="0" y="0"/>
                </a:moveTo>
                <a:lnTo>
                  <a:pt x="256554" y="0"/>
                </a:lnTo>
                <a:lnTo>
                  <a:pt x="256554" y="385070"/>
                </a:lnTo>
                <a:lnTo>
                  <a:pt x="0" y="385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101247" y="6172200"/>
            <a:ext cx="477844" cy="348229"/>
          </a:xfrm>
          <a:custGeom>
            <a:avLst/>
            <a:gdLst/>
            <a:ahLst/>
            <a:cxnLst/>
            <a:rect l="l" t="t" r="r" b="b"/>
            <a:pathLst>
              <a:path w="477844" h="348229">
                <a:moveTo>
                  <a:pt x="0" y="0"/>
                </a:moveTo>
                <a:lnTo>
                  <a:pt x="477844" y="0"/>
                </a:lnTo>
                <a:lnTo>
                  <a:pt x="477844" y="348229"/>
                </a:lnTo>
                <a:lnTo>
                  <a:pt x="0" y="3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234379" y="7834153"/>
            <a:ext cx="429667" cy="409258"/>
          </a:xfrm>
          <a:custGeom>
            <a:avLst/>
            <a:gdLst/>
            <a:ahLst/>
            <a:cxnLst/>
            <a:rect l="l" t="t" r="r" b="b"/>
            <a:pathLst>
              <a:path w="429667" h="409258">
                <a:moveTo>
                  <a:pt x="0" y="0"/>
                </a:moveTo>
                <a:lnTo>
                  <a:pt x="429667" y="0"/>
                </a:lnTo>
                <a:lnTo>
                  <a:pt x="429667" y="409258"/>
                </a:lnTo>
                <a:lnTo>
                  <a:pt x="0" y="409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9396" y="450045"/>
            <a:ext cx="4421204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Our Values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3034" y="1491445"/>
            <a:ext cx="7081278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SuretyBonds.com provides efficient, innovative and informed surety bond solutions nationwide.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6486" y="3573779"/>
            <a:ext cx="586867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are great because our people are great. We owe our success to our people: the ones driving our business and the ones choosing to work with us. We strive to recognize this every day.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6486" y="5161279"/>
            <a:ext cx="586867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were born out of a need for a faster, easier and more modern solution. Our lean methodologies and dedication to streamlined workflows allows us to accomplish more with less.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6486" y="6748779"/>
            <a:ext cx="586867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one knows our product better than we do. We are the industry authority, which means more than providing a quick and easy purchase. It means providing a well-informed purchase.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8490" y="2950209"/>
            <a:ext cx="3127251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Put</a:t>
            </a:r>
            <a:r>
              <a:rPr lang="en-US" sz="31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 People </a:t>
            </a:r>
            <a:r>
              <a:rPr lang="en-US" sz="31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First</a:t>
            </a:r>
            <a:r>
              <a:rPr lang="en-US" sz="31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8490" y="4537709"/>
            <a:ext cx="4470722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Innovate </a:t>
            </a:r>
            <a:r>
              <a:rPr lang="en-US" sz="31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and Simplify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8490" y="6125209"/>
            <a:ext cx="505137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Grow Through</a:t>
            </a:r>
            <a:r>
              <a:rPr lang="en-US" sz="31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 Education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8490" y="7815580"/>
            <a:ext cx="4255889" cy="56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Obsess Over </a:t>
            </a:r>
            <a:r>
              <a:rPr lang="en-US" sz="3199" b="1" dirty="0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Service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6486" y="8410575"/>
            <a:ext cx="586867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With many options available to customers, we understand that business and respect must be earned. We’re committed to delivering the best experience possible.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7240" y="1400513"/>
            <a:ext cx="1627598" cy="162759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3600" b="-36493"/>
              </a:stretch>
            </a:blip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7240" y="3199416"/>
            <a:ext cx="1627598" cy="16275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2646" r="-14225" b="-58799"/>
              </a:stretch>
            </a:blip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7240" y="4998318"/>
            <a:ext cx="1627598" cy="162759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37080" r="-8652" b="-26000"/>
              </a:stretch>
            </a:blip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3853" y="208915"/>
            <a:ext cx="4456584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Leadership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4178" y="1547880"/>
            <a:ext cx="353005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Josh Kayser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64066" y="2014605"/>
            <a:ext cx="4456584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Founder and Chief Executive Officer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64066" y="3399176"/>
            <a:ext cx="353016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Danielle Burrow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64066" y="3884951"/>
            <a:ext cx="3074734" cy="32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Chief Operations Officer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64066" y="5132092"/>
            <a:ext cx="353016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Brad Bullerdieck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6352" y="5636434"/>
            <a:ext cx="3052447" cy="32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Chief Production Officer</a:t>
            </a:r>
          </a:p>
        </p:txBody>
      </p:sp>
      <p:sp>
        <p:nvSpPr>
          <p:cNvPr id="15" name="Freeform 15"/>
          <p:cNvSpPr/>
          <p:nvPr/>
        </p:nvSpPr>
        <p:spPr>
          <a:xfrm>
            <a:off x="855425" y="8232034"/>
            <a:ext cx="409609" cy="409609"/>
          </a:xfrm>
          <a:custGeom>
            <a:avLst/>
            <a:gdLst/>
            <a:ahLst/>
            <a:cxnLst/>
            <a:rect l="l" t="t" r="r" b="b"/>
            <a:pathLst>
              <a:path w="409609" h="409609">
                <a:moveTo>
                  <a:pt x="0" y="0"/>
                </a:moveTo>
                <a:lnTo>
                  <a:pt x="409609" y="0"/>
                </a:lnTo>
                <a:lnTo>
                  <a:pt x="409609" y="409609"/>
                </a:lnTo>
                <a:lnTo>
                  <a:pt x="0" y="409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55425" y="7638742"/>
            <a:ext cx="389809" cy="389809"/>
          </a:xfrm>
          <a:custGeom>
            <a:avLst/>
            <a:gdLst/>
            <a:ahLst/>
            <a:cxnLst/>
            <a:rect l="l" t="t" r="r" b="b"/>
            <a:pathLst>
              <a:path w="389809" h="389809">
                <a:moveTo>
                  <a:pt x="0" y="0"/>
                </a:moveTo>
                <a:lnTo>
                  <a:pt x="389809" y="0"/>
                </a:lnTo>
                <a:lnTo>
                  <a:pt x="389809" y="389809"/>
                </a:lnTo>
                <a:lnTo>
                  <a:pt x="0" y="389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73765" y="8841668"/>
            <a:ext cx="391269" cy="391269"/>
          </a:xfrm>
          <a:custGeom>
            <a:avLst/>
            <a:gdLst/>
            <a:ahLst/>
            <a:cxnLst/>
            <a:rect l="l" t="t" r="r" b="b"/>
            <a:pathLst>
              <a:path w="391269" h="391269">
                <a:moveTo>
                  <a:pt x="0" y="0"/>
                </a:moveTo>
                <a:lnTo>
                  <a:pt x="391269" y="0"/>
                </a:lnTo>
                <a:lnTo>
                  <a:pt x="391269" y="391268"/>
                </a:lnTo>
                <a:lnTo>
                  <a:pt x="0" y="3912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637468" y="6778316"/>
            <a:ext cx="329745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5580" y="7642194"/>
            <a:ext cx="1920776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(800)308-4358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5580" y="8245386"/>
            <a:ext cx="384155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customercare@suretybonds.com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5580" y="8847366"/>
            <a:ext cx="5408786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803 E. Walnut St., 5th Floor, Columbia, MO 65201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3765" y="9375811"/>
            <a:ext cx="6674476" cy="327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i="1" dirty="0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Learn more </a:t>
            </a:r>
            <a:r>
              <a:rPr lang="en-US" sz="1899" i="1" dirty="0">
                <a:solidFill>
                  <a:schemeClr val="bg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at </a:t>
            </a:r>
            <a:r>
              <a:rPr lang="en-US" sz="1899" b="1" i="1" u="sng" dirty="0">
                <a:solidFill>
                  <a:schemeClr val="bg1"/>
                </a:solidFill>
                <a:latin typeface="Poppins Bold Italics"/>
                <a:ea typeface="Poppins Bold Italics"/>
                <a:cs typeface="Poppins Bold Italics"/>
                <a:sym typeface="Poppins Bold Italics"/>
                <a:hlinkClick r:id="rId11" tooltip="https://www.suretybonds.com/abo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suretybonds.com/about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53869" y="5987741"/>
            <a:ext cx="4546666" cy="78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4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With numerous years of experience in the surety industry, Brad is well-equipped to maximize the effectiveness of bonding solutions and coordinate day to day customer day-to-day interactions.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3869" y="4326392"/>
            <a:ext cx="4546666" cy="78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41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From the beginning, Danielle has played a key role in shaping the SuretyBonds.com digital presence, scaling operations and driving initiatives that benefit clients, employees and the bottom line.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3869" y="2438400"/>
            <a:ext cx="4546666" cy="78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414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Since founding SuretyBonds.com in 2009, Josh </a:t>
            </a:r>
          </a:p>
          <a:p>
            <a:pPr algn="l">
              <a:lnSpc>
                <a:spcPts val="1556"/>
              </a:lnSpc>
            </a:pPr>
            <a:r>
              <a:rPr lang="en-US" sz="1414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has led and grown the company — fostering its path to prominence and distinction within the surety industry.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45285" y="1643041"/>
            <a:ext cx="432607" cy="4326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1148" y="1305716"/>
            <a:ext cx="3421753" cy="1525232"/>
            <a:chOff x="0" y="0"/>
            <a:chExt cx="4562337" cy="2033643"/>
          </a:xfrm>
        </p:grpSpPr>
        <p:sp>
          <p:nvSpPr>
            <p:cNvPr id="6" name="AutoShape 6"/>
            <p:cNvSpPr/>
            <p:nvPr/>
          </p:nvSpPr>
          <p:spPr>
            <a:xfrm flipH="1">
              <a:off x="3149894" y="1341845"/>
              <a:ext cx="1412443" cy="0"/>
            </a:xfrm>
            <a:prstGeom prst="line">
              <a:avLst/>
            </a:prstGeom>
            <a:ln w="210069" cap="flat">
              <a:solidFill>
                <a:srgbClr val="4EC5F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416745" y="650046"/>
              <a:ext cx="3328065" cy="1383597"/>
              <a:chOff x="0" y="0"/>
              <a:chExt cx="812800" cy="3379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33791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37910">
                    <a:moveTo>
                      <a:pt x="81483" y="0"/>
                    </a:moveTo>
                    <a:lnTo>
                      <a:pt x="731317" y="0"/>
                    </a:lnTo>
                    <a:cubicBezTo>
                      <a:pt x="776319" y="0"/>
                      <a:pt x="812800" y="36481"/>
                      <a:pt x="812800" y="81483"/>
                    </a:cubicBezTo>
                    <a:lnTo>
                      <a:pt x="812800" y="256427"/>
                    </a:lnTo>
                    <a:cubicBezTo>
                      <a:pt x="812800" y="301429"/>
                      <a:pt x="776319" y="337910"/>
                      <a:pt x="731317" y="337910"/>
                    </a:cubicBezTo>
                    <a:lnTo>
                      <a:pt x="81483" y="337910"/>
                    </a:lnTo>
                    <a:cubicBezTo>
                      <a:pt x="36481" y="337910"/>
                      <a:pt x="0" y="301429"/>
                      <a:pt x="0" y="256427"/>
                    </a:cubicBezTo>
                    <a:lnTo>
                      <a:pt x="0" y="81483"/>
                    </a:lnTo>
                    <a:cubicBezTo>
                      <a:pt x="0" y="36481"/>
                      <a:pt x="36481" y="0"/>
                      <a:pt x="81483" y="0"/>
                    </a:cubicBezTo>
                    <a:close/>
                  </a:path>
                </a:pathLst>
              </a:custGeom>
              <a:solidFill>
                <a:srgbClr val="4EC5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395060"/>
              </a:xfrm>
              <a:prstGeom prst="rect">
                <a:avLst/>
              </a:prstGeom>
            </p:spPr>
            <p:txBody>
              <a:bodyPr lIns="55890" tIns="55890" rIns="55890" bIns="5589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123215" y="0"/>
              <a:ext cx="1300092" cy="130009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49319" tIns="49319" rIns="49319" bIns="493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334266"/>
              <a:ext cx="1546521" cy="56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2"/>
                </a:lnSpc>
              </a:pPr>
              <a:r>
                <a:rPr lang="en-US" sz="2480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2009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33918" y="837113"/>
              <a:ext cx="2893719" cy="957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CEO and founder </a:t>
              </a:r>
            </a:p>
            <a:p>
              <a:pPr algn="r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Josh Kayser purchased </a:t>
              </a:r>
            </a:p>
            <a:p>
              <a:pPr algn="r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the SuretyBonds.com </a:t>
              </a:r>
            </a:p>
            <a:p>
              <a:pPr algn="r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domain on March 13th, 2009.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33425" y="2130757"/>
            <a:ext cx="2496980" cy="1038085"/>
            <a:chOff x="0" y="0"/>
            <a:chExt cx="812800" cy="3379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337910"/>
            </a:xfrm>
            <a:custGeom>
              <a:avLst/>
              <a:gdLst/>
              <a:ahLst/>
              <a:cxnLst/>
              <a:rect l="l" t="t" r="r" b="b"/>
              <a:pathLst>
                <a:path w="812800" h="337910">
                  <a:moveTo>
                    <a:pt x="83714" y="0"/>
                  </a:moveTo>
                  <a:lnTo>
                    <a:pt x="729086" y="0"/>
                  </a:lnTo>
                  <a:cubicBezTo>
                    <a:pt x="775320" y="0"/>
                    <a:pt x="812800" y="37480"/>
                    <a:pt x="812800" y="83714"/>
                  </a:cubicBezTo>
                  <a:lnTo>
                    <a:pt x="812800" y="254197"/>
                  </a:lnTo>
                  <a:cubicBezTo>
                    <a:pt x="812800" y="276399"/>
                    <a:pt x="803980" y="297692"/>
                    <a:pt x="788281" y="313391"/>
                  </a:cubicBezTo>
                  <a:cubicBezTo>
                    <a:pt x="772581" y="329091"/>
                    <a:pt x="751288" y="337910"/>
                    <a:pt x="729086" y="337910"/>
                  </a:cubicBezTo>
                  <a:lnTo>
                    <a:pt x="83714" y="337910"/>
                  </a:lnTo>
                  <a:cubicBezTo>
                    <a:pt x="37480" y="337910"/>
                    <a:pt x="0" y="300430"/>
                    <a:pt x="0" y="254197"/>
                  </a:cubicBezTo>
                  <a:lnTo>
                    <a:pt x="0" y="83714"/>
                  </a:lnTo>
                  <a:cubicBezTo>
                    <a:pt x="0" y="37480"/>
                    <a:pt x="37480" y="0"/>
                    <a:pt x="83714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395060"/>
            </a:xfrm>
            <a:prstGeom prst="rect">
              <a:avLst/>
            </a:prstGeom>
          </p:spPr>
          <p:txBody>
            <a:bodyPr lIns="54400" tIns="54400" rIns="54400" bIns="544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861589" y="2649799"/>
            <a:ext cx="1059728" cy="0"/>
          </a:xfrm>
          <a:prstGeom prst="line">
            <a:avLst/>
          </a:prstGeom>
          <a:ln w="161925" cap="flat">
            <a:solidFill>
              <a:srgbClr val="4EC5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6263374" y="1643041"/>
            <a:ext cx="975433" cy="97543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005" tIns="48005" rIns="48005" bIns="4800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170928" y="1877183"/>
            <a:ext cx="1160323" cy="44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3"/>
              </a:lnSpc>
            </a:pPr>
            <a:r>
              <a:rPr lang="en-US" sz="2481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2010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95088" y="2262976"/>
            <a:ext cx="2056002" cy="73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8"/>
              </a:lnSpc>
            </a:pPr>
            <a:r>
              <a:rPr lang="en-US" sz="10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June, we </a:t>
            </a:r>
          </a:p>
          <a:p>
            <a:pPr algn="l">
              <a:lnSpc>
                <a:spcPts val="1458"/>
              </a:lnSpc>
            </a:pPr>
            <a:r>
              <a:rPr lang="en-US" sz="10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issued our first </a:t>
            </a:r>
          </a:p>
          <a:p>
            <a:pPr algn="l">
              <a:lnSpc>
                <a:spcPts val="1458"/>
              </a:lnSpc>
            </a:pPr>
            <a:r>
              <a:rPr lang="en-US" sz="10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surety bond and became </a:t>
            </a:r>
          </a:p>
          <a:p>
            <a:pPr algn="l">
              <a:lnSpc>
                <a:spcPts val="1458"/>
              </a:lnSpc>
            </a:pPr>
            <a:r>
              <a:rPr lang="en-US" sz="10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fully-functioning agency.</a:t>
            </a:r>
          </a:p>
        </p:txBody>
      </p:sp>
      <p:sp>
        <p:nvSpPr>
          <p:cNvPr id="24" name="AutoShape 24"/>
          <p:cNvSpPr/>
          <p:nvPr/>
        </p:nvSpPr>
        <p:spPr>
          <a:xfrm flipH="1">
            <a:off x="2912289" y="5761044"/>
            <a:ext cx="1056629" cy="0"/>
          </a:xfrm>
          <a:prstGeom prst="line">
            <a:avLst/>
          </a:prstGeom>
          <a:ln w="152400" cap="flat">
            <a:solidFill>
              <a:srgbClr val="4EC5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784942" y="3577351"/>
            <a:ext cx="2489678" cy="1035049"/>
            <a:chOff x="0" y="0"/>
            <a:chExt cx="812800" cy="33791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337910"/>
            </a:xfrm>
            <a:custGeom>
              <a:avLst/>
              <a:gdLst/>
              <a:ahLst/>
              <a:cxnLst/>
              <a:rect l="l" t="t" r="r" b="b"/>
              <a:pathLst>
                <a:path w="812800" h="337910">
                  <a:moveTo>
                    <a:pt x="83959" y="0"/>
                  </a:moveTo>
                  <a:lnTo>
                    <a:pt x="728841" y="0"/>
                  </a:lnTo>
                  <a:cubicBezTo>
                    <a:pt x="775210" y="0"/>
                    <a:pt x="812800" y="37590"/>
                    <a:pt x="812800" y="83959"/>
                  </a:cubicBezTo>
                  <a:lnTo>
                    <a:pt x="812800" y="253951"/>
                  </a:lnTo>
                  <a:cubicBezTo>
                    <a:pt x="812800" y="300321"/>
                    <a:pt x="775210" y="337910"/>
                    <a:pt x="728841" y="337910"/>
                  </a:cubicBezTo>
                  <a:lnTo>
                    <a:pt x="83959" y="337910"/>
                  </a:lnTo>
                  <a:cubicBezTo>
                    <a:pt x="37590" y="337910"/>
                    <a:pt x="0" y="300321"/>
                    <a:pt x="0" y="253951"/>
                  </a:cubicBezTo>
                  <a:lnTo>
                    <a:pt x="0" y="83959"/>
                  </a:lnTo>
                  <a:cubicBezTo>
                    <a:pt x="0" y="37590"/>
                    <a:pt x="37590" y="0"/>
                    <a:pt x="83959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12800" cy="395060"/>
            </a:xfrm>
            <a:prstGeom prst="rect">
              <a:avLst/>
            </a:prstGeom>
          </p:spPr>
          <p:txBody>
            <a:bodyPr lIns="54241" tIns="54241" rIns="54241" bIns="5424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565356" y="3091061"/>
            <a:ext cx="972580" cy="97258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7865" tIns="47865" rIns="47865" bIns="4786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73181" y="3314799"/>
            <a:ext cx="1156930" cy="44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2473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2016</a:t>
            </a:r>
          </a:p>
        </p:txBody>
      </p:sp>
      <p:sp>
        <p:nvSpPr>
          <p:cNvPr id="32" name="AutoShape 32"/>
          <p:cNvSpPr/>
          <p:nvPr/>
        </p:nvSpPr>
        <p:spPr>
          <a:xfrm flipV="1">
            <a:off x="2912289" y="4063641"/>
            <a:ext cx="1059728" cy="0"/>
          </a:xfrm>
          <a:prstGeom prst="line">
            <a:avLst/>
          </a:prstGeom>
          <a:ln w="161925" cap="flat">
            <a:solidFill>
              <a:srgbClr val="4EC5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72385" y="3764177"/>
            <a:ext cx="2461091" cy="6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5"/>
              </a:lnSpc>
            </a:pPr>
            <a:r>
              <a:rPr lang="en-US" sz="9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launched our online </a:t>
            </a:r>
          </a:p>
          <a:p>
            <a:pPr algn="r">
              <a:lnSpc>
                <a:spcPts val="1345"/>
              </a:lnSpc>
            </a:pPr>
            <a:r>
              <a:rPr lang="en-US" sz="9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purchase portal and </a:t>
            </a:r>
          </a:p>
          <a:p>
            <a:pPr algn="r">
              <a:lnSpc>
                <a:spcPts val="1345"/>
              </a:lnSpc>
            </a:pPr>
            <a:r>
              <a:rPr lang="en-US" sz="9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became the first provider to offer </a:t>
            </a:r>
          </a:p>
          <a:p>
            <a:pPr algn="r">
              <a:lnSpc>
                <a:spcPts val="1345"/>
              </a:lnSpc>
            </a:pPr>
            <a:r>
              <a:rPr lang="en-US" sz="9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bonds without application.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733615" y="3840860"/>
            <a:ext cx="3469663" cy="1525801"/>
            <a:chOff x="0" y="0"/>
            <a:chExt cx="4626217" cy="2034402"/>
          </a:xfrm>
        </p:grpSpPr>
        <p:grpSp>
          <p:nvGrpSpPr>
            <p:cNvPr id="35" name="Group 35"/>
            <p:cNvGrpSpPr/>
            <p:nvPr/>
          </p:nvGrpSpPr>
          <p:grpSpPr>
            <a:xfrm>
              <a:off x="895783" y="650288"/>
              <a:ext cx="3329306" cy="1384114"/>
              <a:chOff x="0" y="0"/>
              <a:chExt cx="812800" cy="33791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33791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37910">
                    <a:moveTo>
                      <a:pt x="81483" y="0"/>
                    </a:moveTo>
                    <a:lnTo>
                      <a:pt x="731317" y="0"/>
                    </a:lnTo>
                    <a:cubicBezTo>
                      <a:pt x="776319" y="0"/>
                      <a:pt x="812800" y="36481"/>
                      <a:pt x="812800" y="81483"/>
                    </a:cubicBezTo>
                    <a:lnTo>
                      <a:pt x="812800" y="256427"/>
                    </a:lnTo>
                    <a:cubicBezTo>
                      <a:pt x="812800" y="301429"/>
                      <a:pt x="776319" y="337910"/>
                      <a:pt x="731317" y="337910"/>
                    </a:cubicBezTo>
                    <a:lnTo>
                      <a:pt x="81483" y="337910"/>
                    </a:lnTo>
                    <a:cubicBezTo>
                      <a:pt x="36481" y="337910"/>
                      <a:pt x="0" y="301429"/>
                      <a:pt x="0" y="256427"/>
                    </a:cubicBezTo>
                    <a:lnTo>
                      <a:pt x="0" y="81483"/>
                    </a:lnTo>
                    <a:cubicBezTo>
                      <a:pt x="0" y="36481"/>
                      <a:pt x="36481" y="0"/>
                      <a:pt x="81483" y="0"/>
                    </a:cubicBezTo>
                    <a:close/>
                  </a:path>
                </a:pathLst>
              </a:custGeom>
              <a:solidFill>
                <a:srgbClr val="4EC5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57150"/>
                <a:ext cx="812800" cy="395060"/>
              </a:xfrm>
              <a:prstGeom prst="rect">
                <a:avLst/>
              </a:prstGeom>
            </p:spPr>
            <p:txBody>
              <a:bodyPr lIns="55890" tIns="55890" rIns="55890" bIns="5589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AutoShape 38"/>
            <p:cNvSpPr/>
            <p:nvPr/>
          </p:nvSpPr>
          <p:spPr>
            <a:xfrm flipV="1">
              <a:off x="0" y="1342345"/>
              <a:ext cx="1412970" cy="0"/>
            </a:xfrm>
            <a:prstGeom prst="line">
              <a:avLst/>
            </a:prstGeom>
            <a:ln w="210148" cap="flat">
              <a:solidFill>
                <a:srgbClr val="4EC5F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9"/>
            <p:cNvGrpSpPr/>
            <p:nvPr/>
          </p:nvGrpSpPr>
          <p:grpSpPr>
            <a:xfrm rot="-10800000">
              <a:off x="3202380" y="0"/>
              <a:ext cx="1300577" cy="1300577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49319" tIns="49319" rIns="49319" bIns="493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3079120" y="334415"/>
              <a:ext cx="1547098" cy="565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3"/>
                </a:lnSpc>
              </a:pPr>
              <a:r>
                <a:rPr lang="en-US" sz="2481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2019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09630" y="837436"/>
              <a:ext cx="2837218" cy="957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We reached 50 </a:t>
              </a:r>
            </a:p>
            <a:p>
              <a:pPr algn="l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employees, which </a:t>
              </a:r>
            </a:p>
            <a:p>
              <a:pPr algn="l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marked a significant milestone in our company growth.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9534" y="5251277"/>
            <a:ext cx="2490635" cy="1035447"/>
            <a:chOff x="0" y="0"/>
            <a:chExt cx="812800" cy="33791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337910"/>
            </a:xfrm>
            <a:custGeom>
              <a:avLst/>
              <a:gdLst/>
              <a:ahLst/>
              <a:cxnLst/>
              <a:rect l="l" t="t" r="r" b="b"/>
              <a:pathLst>
                <a:path w="812800" h="337910">
                  <a:moveTo>
                    <a:pt x="83927" y="0"/>
                  </a:moveTo>
                  <a:lnTo>
                    <a:pt x="728873" y="0"/>
                  </a:lnTo>
                  <a:cubicBezTo>
                    <a:pt x="775225" y="0"/>
                    <a:pt x="812800" y="37575"/>
                    <a:pt x="812800" y="83927"/>
                  </a:cubicBezTo>
                  <a:lnTo>
                    <a:pt x="812800" y="253983"/>
                  </a:lnTo>
                  <a:cubicBezTo>
                    <a:pt x="812800" y="300335"/>
                    <a:pt x="775225" y="337910"/>
                    <a:pt x="728873" y="337910"/>
                  </a:cubicBezTo>
                  <a:lnTo>
                    <a:pt x="83927" y="337910"/>
                  </a:lnTo>
                  <a:cubicBezTo>
                    <a:pt x="37575" y="337910"/>
                    <a:pt x="0" y="300335"/>
                    <a:pt x="0" y="253983"/>
                  </a:cubicBezTo>
                  <a:lnTo>
                    <a:pt x="0" y="83927"/>
                  </a:lnTo>
                  <a:cubicBezTo>
                    <a:pt x="0" y="37575"/>
                    <a:pt x="37575" y="0"/>
                    <a:pt x="83927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812800" cy="395060"/>
            </a:xfrm>
            <a:prstGeom prst="rect">
              <a:avLst/>
            </a:prstGeom>
          </p:spPr>
          <p:txBody>
            <a:bodyPr lIns="54262" tIns="54262" rIns="54262" bIns="5426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-10800000">
            <a:off x="529863" y="4764800"/>
            <a:ext cx="972954" cy="972954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7883" tIns="47883" rIns="47883" bIns="478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37653" y="4988653"/>
            <a:ext cx="1157375" cy="44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2474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2021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16340" y="5384083"/>
            <a:ext cx="2062577" cy="72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5"/>
              </a:lnSpc>
            </a:pPr>
            <a:r>
              <a:rPr lang="en-US" sz="10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published a FAQ knowledge base to </a:t>
            </a:r>
          </a:p>
          <a:p>
            <a:pPr algn="r">
              <a:lnSpc>
                <a:spcPts val="1495"/>
              </a:lnSpc>
            </a:pPr>
            <a:r>
              <a:rPr lang="en-US" sz="10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answer common client questions 24/7.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741907" y="7206788"/>
            <a:ext cx="3469663" cy="1525801"/>
            <a:chOff x="0" y="0"/>
            <a:chExt cx="4626217" cy="2034402"/>
          </a:xfrm>
        </p:grpSpPr>
        <p:grpSp>
          <p:nvGrpSpPr>
            <p:cNvPr id="53" name="Group 53"/>
            <p:cNvGrpSpPr/>
            <p:nvPr/>
          </p:nvGrpSpPr>
          <p:grpSpPr>
            <a:xfrm>
              <a:off x="895783" y="650288"/>
              <a:ext cx="3329306" cy="1384114"/>
              <a:chOff x="0" y="0"/>
              <a:chExt cx="812800" cy="33791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33791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37910">
                    <a:moveTo>
                      <a:pt x="81483" y="0"/>
                    </a:moveTo>
                    <a:lnTo>
                      <a:pt x="731317" y="0"/>
                    </a:lnTo>
                    <a:cubicBezTo>
                      <a:pt x="776319" y="0"/>
                      <a:pt x="812800" y="36481"/>
                      <a:pt x="812800" y="81483"/>
                    </a:cubicBezTo>
                    <a:lnTo>
                      <a:pt x="812800" y="256427"/>
                    </a:lnTo>
                    <a:cubicBezTo>
                      <a:pt x="812800" y="301429"/>
                      <a:pt x="776319" y="337910"/>
                      <a:pt x="731317" y="337910"/>
                    </a:cubicBezTo>
                    <a:lnTo>
                      <a:pt x="81483" y="337910"/>
                    </a:lnTo>
                    <a:cubicBezTo>
                      <a:pt x="36481" y="337910"/>
                      <a:pt x="0" y="301429"/>
                      <a:pt x="0" y="256427"/>
                    </a:cubicBezTo>
                    <a:lnTo>
                      <a:pt x="0" y="81483"/>
                    </a:lnTo>
                    <a:cubicBezTo>
                      <a:pt x="0" y="36481"/>
                      <a:pt x="36481" y="0"/>
                      <a:pt x="81483" y="0"/>
                    </a:cubicBezTo>
                    <a:close/>
                  </a:path>
                </a:pathLst>
              </a:custGeom>
              <a:solidFill>
                <a:srgbClr val="4EC5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57150"/>
                <a:ext cx="812800" cy="395060"/>
              </a:xfrm>
              <a:prstGeom prst="rect">
                <a:avLst/>
              </a:prstGeom>
            </p:spPr>
            <p:txBody>
              <a:bodyPr lIns="55890" tIns="55890" rIns="55890" bIns="5589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6" name="AutoShape 56"/>
            <p:cNvSpPr/>
            <p:nvPr/>
          </p:nvSpPr>
          <p:spPr>
            <a:xfrm flipV="1">
              <a:off x="0" y="1342345"/>
              <a:ext cx="1412970" cy="0"/>
            </a:xfrm>
            <a:prstGeom prst="line">
              <a:avLst/>
            </a:prstGeom>
            <a:ln w="210148" cap="flat">
              <a:solidFill>
                <a:srgbClr val="4EC5F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7"/>
            <p:cNvGrpSpPr/>
            <p:nvPr/>
          </p:nvGrpSpPr>
          <p:grpSpPr>
            <a:xfrm rot="-10800000">
              <a:off x="3202380" y="0"/>
              <a:ext cx="1300577" cy="1300577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49319" tIns="49319" rIns="49319" bIns="493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3079120" y="334415"/>
              <a:ext cx="1547098" cy="565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3"/>
                </a:lnSpc>
              </a:pPr>
              <a:r>
                <a:rPr lang="en-US" sz="2481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2024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109630" y="837436"/>
              <a:ext cx="2957145" cy="957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We earned 15,000 </a:t>
              </a:r>
            </a:p>
            <a:p>
              <a:pPr algn="l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reviews in 15 years </a:t>
              </a:r>
            </a:p>
            <a:p>
              <a:pPr algn="l">
                <a:lnSpc>
                  <a:spcPts val="1498"/>
                </a:lnSpc>
              </a:pPr>
              <a:r>
                <a:rPr lang="en-US" sz="107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and continue to maintain an “Excellent” rating on TrustPilot. </a:t>
              </a:r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413853" y="151765"/>
            <a:ext cx="6300936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Company History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3646597" y="1919949"/>
            <a:ext cx="418797" cy="7774098"/>
            <a:chOff x="0" y="0"/>
            <a:chExt cx="558396" cy="10365464"/>
          </a:xfrm>
        </p:grpSpPr>
        <p:sp>
          <p:nvSpPr>
            <p:cNvPr id="64" name="AutoShape 64"/>
            <p:cNvSpPr/>
            <p:nvPr/>
          </p:nvSpPr>
          <p:spPr>
            <a:xfrm>
              <a:off x="279198" y="0"/>
              <a:ext cx="0" cy="10008724"/>
            </a:xfrm>
            <a:prstGeom prst="line">
              <a:avLst/>
            </a:prstGeom>
            <a:ln w="381132" cap="flat">
              <a:solidFill>
                <a:srgbClr val="4EC5F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0" y="9786125"/>
              <a:ext cx="558396" cy="579340"/>
              <a:chOff x="0" y="0"/>
              <a:chExt cx="812800" cy="843285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843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3285">
                    <a:moveTo>
                      <a:pt x="406400" y="0"/>
                    </a:moveTo>
                    <a:cubicBezTo>
                      <a:pt x="181951" y="0"/>
                      <a:pt x="0" y="188776"/>
                      <a:pt x="0" y="421642"/>
                    </a:cubicBezTo>
                    <a:cubicBezTo>
                      <a:pt x="0" y="654509"/>
                      <a:pt x="181951" y="843285"/>
                      <a:pt x="406400" y="843285"/>
                    </a:cubicBezTo>
                    <a:cubicBezTo>
                      <a:pt x="630849" y="843285"/>
                      <a:pt x="812800" y="654509"/>
                      <a:pt x="812800" y="421642"/>
                    </a:cubicBezTo>
                    <a:cubicBezTo>
                      <a:pt x="812800" y="18877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C5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76200" y="21908"/>
                <a:ext cx="660400" cy="7423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68" name="Group 68"/>
          <p:cNvGrpSpPr/>
          <p:nvPr/>
        </p:nvGrpSpPr>
        <p:grpSpPr>
          <a:xfrm>
            <a:off x="4440980" y="6011540"/>
            <a:ext cx="2496980" cy="1038085"/>
            <a:chOff x="0" y="0"/>
            <a:chExt cx="812800" cy="33791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337910"/>
            </a:xfrm>
            <a:custGeom>
              <a:avLst/>
              <a:gdLst/>
              <a:ahLst/>
              <a:cxnLst/>
              <a:rect l="l" t="t" r="r" b="b"/>
              <a:pathLst>
                <a:path w="812800" h="337910">
                  <a:moveTo>
                    <a:pt x="83714" y="0"/>
                  </a:moveTo>
                  <a:lnTo>
                    <a:pt x="729086" y="0"/>
                  </a:lnTo>
                  <a:cubicBezTo>
                    <a:pt x="775320" y="0"/>
                    <a:pt x="812800" y="37480"/>
                    <a:pt x="812800" y="83714"/>
                  </a:cubicBezTo>
                  <a:lnTo>
                    <a:pt x="812800" y="254197"/>
                  </a:lnTo>
                  <a:cubicBezTo>
                    <a:pt x="812800" y="276399"/>
                    <a:pt x="803980" y="297692"/>
                    <a:pt x="788281" y="313391"/>
                  </a:cubicBezTo>
                  <a:cubicBezTo>
                    <a:pt x="772581" y="329091"/>
                    <a:pt x="751288" y="337910"/>
                    <a:pt x="729086" y="337910"/>
                  </a:cubicBezTo>
                  <a:lnTo>
                    <a:pt x="83714" y="337910"/>
                  </a:lnTo>
                  <a:cubicBezTo>
                    <a:pt x="37480" y="337910"/>
                    <a:pt x="0" y="300430"/>
                    <a:pt x="0" y="254197"/>
                  </a:cubicBezTo>
                  <a:lnTo>
                    <a:pt x="0" y="83714"/>
                  </a:lnTo>
                  <a:cubicBezTo>
                    <a:pt x="0" y="37480"/>
                    <a:pt x="37480" y="0"/>
                    <a:pt x="83714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812800" cy="395060"/>
            </a:xfrm>
            <a:prstGeom prst="rect">
              <a:avLst/>
            </a:prstGeom>
          </p:spPr>
          <p:txBody>
            <a:bodyPr lIns="54400" tIns="54400" rIns="54400" bIns="544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10800000">
            <a:off x="6170928" y="5523824"/>
            <a:ext cx="975433" cy="975433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005" tIns="48005" rIns="48005" bIns="4800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6078483" y="5757967"/>
            <a:ext cx="1160323" cy="44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3"/>
              </a:lnSpc>
            </a:pPr>
            <a:r>
              <a:rPr lang="en-US" sz="2481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2022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636184" y="6063168"/>
            <a:ext cx="2054724" cy="90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launch Express </a:t>
            </a:r>
          </a:p>
          <a:p>
            <a:pPr algn="l">
              <a:lnSpc>
                <a:spcPts val="1498"/>
              </a:lnSpc>
            </a:pPr>
            <a:r>
              <a:rPr lang="en-US" sz="10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Leads, an agentless, </a:t>
            </a:r>
          </a:p>
          <a:p>
            <a:pPr algn="l">
              <a:lnSpc>
                <a:spcPts val="1498"/>
              </a:lnSpc>
            </a:pPr>
            <a:r>
              <a:rPr lang="en-US" sz="10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instant bond quote </a:t>
            </a:r>
          </a:p>
          <a:p>
            <a:pPr algn="l">
              <a:lnSpc>
                <a:spcPts val="1498"/>
              </a:lnSpc>
            </a:pPr>
            <a:r>
              <a:rPr lang="en-US" sz="10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capability that reduced </a:t>
            </a:r>
          </a:p>
          <a:p>
            <a:pPr algn="l">
              <a:lnSpc>
                <a:spcPts val="1498"/>
              </a:lnSpc>
            </a:pPr>
            <a:r>
              <a:rPr lang="en-US" sz="10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underwriting waiting times. 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448569" y="6467700"/>
            <a:ext cx="3414332" cy="1521925"/>
            <a:chOff x="0" y="0"/>
            <a:chExt cx="4552442" cy="2029233"/>
          </a:xfrm>
        </p:grpSpPr>
        <p:sp>
          <p:nvSpPr>
            <p:cNvPr id="77" name="AutoShape 77"/>
            <p:cNvSpPr/>
            <p:nvPr/>
          </p:nvSpPr>
          <p:spPr>
            <a:xfrm flipH="1">
              <a:off x="3143062" y="1338934"/>
              <a:ext cx="1409380" cy="0"/>
            </a:xfrm>
            <a:prstGeom prst="line">
              <a:avLst/>
            </a:prstGeom>
            <a:ln w="209614" cap="flat">
              <a:solidFill>
                <a:srgbClr val="4EC5F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415841" y="648636"/>
              <a:ext cx="3320847" cy="1380597"/>
              <a:chOff x="0" y="0"/>
              <a:chExt cx="812800" cy="33791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33791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37910">
                    <a:moveTo>
                      <a:pt x="81483" y="0"/>
                    </a:moveTo>
                    <a:lnTo>
                      <a:pt x="731317" y="0"/>
                    </a:lnTo>
                    <a:cubicBezTo>
                      <a:pt x="776319" y="0"/>
                      <a:pt x="812800" y="36481"/>
                      <a:pt x="812800" y="81483"/>
                    </a:cubicBezTo>
                    <a:lnTo>
                      <a:pt x="812800" y="256427"/>
                    </a:lnTo>
                    <a:cubicBezTo>
                      <a:pt x="812800" y="301429"/>
                      <a:pt x="776319" y="337910"/>
                      <a:pt x="731317" y="337910"/>
                    </a:cubicBezTo>
                    <a:lnTo>
                      <a:pt x="81483" y="337910"/>
                    </a:lnTo>
                    <a:cubicBezTo>
                      <a:pt x="36481" y="337910"/>
                      <a:pt x="0" y="301429"/>
                      <a:pt x="0" y="256427"/>
                    </a:cubicBezTo>
                    <a:lnTo>
                      <a:pt x="0" y="81483"/>
                    </a:lnTo>
                    <a:cubicBezTo>
                      <a:pt x="0" y="36481"/>
                      <a:pt x="36481" y="0"/>
                      <a:pt x="81483" y="0"/>
                    </a:cubicBezTo>
                    <a:close/>
                  </a:path>
                </a:pathLst>
              </a:custGeom>
              <a:solidFill>
                <a:srgbClr val="4EC5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57150"/>
                <a:ext cx="812800" cy="395060"/>
              </a:xfrm>
              <a:prstGeom prst="rect">
                <a:avLst/>
              </a:prstGeom>
            </p:spPr>
            <p:txBody>
              <a:bodyPr lIns="55890" tIns="55890" rIns="55890" bIns="5589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10800000">
              <a:off x="122947" y="0"/>
              <a:ext cx="1297272" cy="1297272"/>
              <a:chOff x="0" y="0"/>
              <a:chExt cx="812800" cy="8128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49319" tIns="49319" rIns="49319" bIns="493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0" y="323871"/>
              <a:ext cx="1543167" cy="57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4"/>
                </a:lnSpc>
              </a:pPr>
              <a:r>
                <a:rPr lang="en-US" sz="2474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2023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7923" y="958537"/>
              <a:ext cx="2750102" cy="716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5"/>
                </a:lnSpc>
              </a:pPr>
              <a:r>
                <a:rPr lang="en-US" sz="106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We moved to a </a:t>
              </a:r>
            </a:p>
            <a:p>
              <a:pPr algn="r">
                <a:lnSpc>
                  <a:spcPts val="1495"/>
                </a:lnSpc>
              </a:pPr>
              <a:r>
                <a:rPr lang="en-US" sz="106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new office in downtown Columbia, the #SuretySkyline.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8383" y="7426882"/>
            <a:ext cx="4081617" cy="2193174"/>
            <a:chOff x="-84545" y="-104775"/>
            <a:chExt cx="5442156" cy="2924233"/>
          </a:xfrm>
        </p:grpSpPr>
        <p:sp>
          <p:nvSpPr>
            <p:cNvPr id="3" name="Freeform 3"/>
            <p:cNvSpPr/>
            <p:nvPr/>
          </p:nvSpPr>
          <p:spPr>
            <a:xfrm>
              <a:off x="848297" y="961644"/>
              <a:ext cx="3400844" cy="561139"/>
            </a:xfrm>
            <a:custGeom>
              <a:avLst/>
              <a:gdLst/>
              <a:ahLst/>
              <a:cxnLst/>
              <a:rect l="l" t="t" r="r" b="b"/>
              <a:pathLst>
                <a:path w="3400844" h="561139">
                  <a:moveTo>
                    <a:pt x="0" y="0"/>
                  </a:moveTo>
                  <a:lnTo>
                    <a:pt x="3400844" y="0"/>
                  </a:lnTo>
                  <a:lnTo>
                    <a:pt x="3400844" y="561139"/>
                  </a:lnTo>
                  <a:lnTo>
                    <a:pt x="0" y="561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84545" y="-104775"/>
              <a:ext cx="5442156" cy="862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45"/>
                </a:lnSpc>
              </a:pPr>
              <a:r>
                <a:rPr lang="en-US" sz="3817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19,000+ Reviews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03142" y="1500327"/>
              <a:ext cx="2891155" cy="131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45"/>
                </a:lnSpc>
              </a:pPr>
              <a:r>
                <a:rPr lang="en-US" sz="3817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4.9 Star</a:t>
              </a:r>
            </a:p>
            <a:p>
              <a:pPr algn="ctr">
                <a:lnSpc>
                  <a:spcPts val="2405"/>
                </a:lnSpc>
              </a:pPr>
              <a:r>
                <a:rPr lang="en-US" sz="1718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Rating Average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78966" y="1756520"/>
            <a:ext cx="3716194" cy="2296395"/>
            <a:chOff x="0" y="0"/>
            <a:chExt cx="4954926" cy="30618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4926" cy="3061861"/>
            </a:xfrm>
            <a:custGeom>
              <a:avLst/>
              <a:gdLst/>
              <a:ahLst/>
              <a:cxnLst/>
              <a:rect l="l" t="t" r="r" b="b"/>
              <a:pathLst>
                <a:path w="4954926" h="3061861">
                  <a:moveTo>
                    <a:pt x="0" y="0"/>
                  </a:moveTo>
                  <a:lnTo>
                    <a:pt x="4954926" y="0"/>
                  </a:lnTo>
                  <a:lnTo>
                    <a:pt x="4954926" y="3061861"/>
                  </a:lnTo>
                  <a:lnTo>
                    <a:pt x="0" y="3061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7805" y="767630"/>
              <a:ext cx="2821772" cy="1083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7"/>
                </a:lnSpc>
              </a:pPr>
              <a:r>
                <a:rPr lang="en-US" sz="2341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Licensed in all 50 states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7667" y="6547645"/>
            <a:ext cx="3455752" cy="2625470"/>
            <a:chOff x="0" y="695709"/>
            <a:chExt cx="4607669" cy="3500626"/>
          </a:xfrm>
        </p:grpSpPr>
        <p:sp>
          <p:nvSpPr>
            <p:cNvPr id="10" name="Freeform 10"/>
            <p:cNvSpPr/>
            <p:nvPr/>
          </p:nvSpPr>
          <p:spPr>
            <a:xfrm>
              <a:off x="1038903" y="695709"/>
              <a:ext cx="2529863" cy="2017566"/>
            </a:xfrm>
            <a:custGeom>
              <a:avLst/>
              <a:gdLst/>
              <a:ahLst/>
              <a:cxnLst/>
              <a:rect l="l" t="t" r="r" b="b"/>
              <a:pathLst>
                <a:path w="2529863" h="2017566">
                  <a:moveTo>
                    <a:pt x="0" y="0"/>
                  </a:moveTo>
                  <a:lnTo>
                    <a:pt x="2529863" y="0"/>
                  </a:lnTo>
                  <a:lnTo>
                    <a:pt x="2529863" y="2017565"/>
                  </a:lnTo>
                  <a:lnTo>
                    <a:pt x="0" y="2017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36715"/>
              <a:ext cx="4607669" cy="1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4"/>
                </a:lnSpc>
                <a:spcBef>
                  <a:spcPct val="0"/>
                </a:spcBef>
              </a:pPr>
              <a:r>
                <a:rPr lang="en-US" sz="2524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400,000 + Customers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13853" y="208915"/>
            <a:ext cx="4015295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Statistics</a:t>
            </a:r>
          </a:p>
        </p:txBody>
      </p:sp>
      <p:sp>
        <p:nvSpPr>
          <p:cNvPr id="13" name="Freeform 13"/>
          <p:cNvSpPr/>
          <p:nvPr/>
        </p:nvSpPr>
        <p:spPr>
          <a:xfrm>
            <a:off x="4091310" y="4818074"/>
            <a:ext cx="911863" cy="1438836"/>
          </a:xfrm>
          <a:custGeom>
            <a:avLst/>
            <a:gdLst/>
            <a:ahLst/>
            <a:cxnLst/>
            <a:rect l="l" t="t" r="r" b="b"/>
            <a:pathLst>
              <a:path w="911863" h="1438836">
                <a:moveTo>
                  <a:pt x="0" y="0"/>
                </a:moveTo>
                <a:lnTo>
                  <a:pt x="911862" y="0"/>
                </a:lnTo>
                <a:lnTo>
                  <a:pt x="911862" y="1438836"/>
                </a:lnTo>
                <a:lnTo>
                  <a:pt x="0" y="1438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137063" y="4772431"/>
            <a:ext cx="2011201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4"/>
              </a:lnSpc>
            </a:pPr>
            <a:r>
              <a:rPr lang="en-US" sz="257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70% Instant Purchase* Bonds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12119" y="2086648"/>
            <a:ext cx="2566846" cy="3043867"/>
            <a:chOff x="0" y="0"/>
            <a:chExt cx="3422462" cy="40584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78097" cy="2738229"/>
            </a:xfrm>
            <a:custGeom>
              <a:avLst/>
              <a:gdLst/>
              <a:ahLst/>
              <a:cxnLst/>
              <a:rect l="l" t="t" r="r" b="b"/>
              <a:pathLst>
                <a:path w="2478097" h="2738229">
                  <a:moveTo>
                    <a:pt x="0" y="0"/>
                  </a:moveTo>
                  <a:lnTo>
                    <a:pt x="2478097" y="0"/>
                  </a:lnTo>
                  <a:lnTo>
                    <a:pt x="2478097" y="2738229"/>
                  </a:lnTo>
                  <a:lnTo>
                    <a:pt x="0" y="2738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908080"/>
              <a:ext cx="3422462" cy="1150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600,000+ Bonds Issued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44864" y="5980222"/>
            <a:ext cx="1690163" cy="31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"/>
              </a:lnSpc>
            </a:pPr>
            <a:r>
              <a:rPr lang="en-US" sz="100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*flat rate with no application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3852" y="208915"/>
            <a:ext cx="5148747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Testimonials</a:t>
            </a:r>
          </a:p>
        </p:txBody>
      </p:sp>
      <p:sp>
        <p:nvSpPr>
          <p:cNvPr id="3" name="Freeform 3"/>
          <p:cNvSpPr/>
          <p:nvPr/>
        </p:nvSpPr>
        <p:spPr>
          <a:xfrm>
            <a:off x="661668" y="1395781"/>
            <a:ext cx="2115843" cy="396721"/>
          </a:xfrm>
          <a:custGeom>
            <a:avLst/>
            <a:gdLst/>
            <a:ahLst/>
            <a:cxnLst/>
            <a:rect l="l" t="t" r="r" b="b"/>
            <a:pathLst>
              <a:path w="2115843" h="396721">
                <a:moveTo>
                  <a:pt x="0" y="0"/>
                </a:moveTo>
                <a:lnTo>
                  <a:pt x="2115843" y="0"/>
                </a:lnTo>
                <a:lnTo>
                  <a:pt x="2115843" y="396720"/>
                </a:lnTo>
                <a:lnTo>
                  <a:pt x="0" y="39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61668" y="1859176"/>
            <a:ext cx="6488643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"SuretyBonds.com is the real deal. We needed a bond to start a travel agency and were being declined at other places because of the owner’s credit history. They got us the bond at a much better rate."</a:t>
            </a:r>
          </a:p>
        </p:txBody>
      </p:sp>
      <p:sp>
        <p:nvSpPr>
          <p:cNvPr id="5" name="Freeform 5"/>
          <p:cNvSpPr/>
          <p:nvPr/>
        </p:nvSpPr>
        <p:spPr>
          <a:xfrm>
            <a:off x="661668" y="6824177"/>
            <a:ext cx="2115843" cy="396721"/>
          </a:xfrm>
          <a:custGeom>
            <a:avLst/>
            <a:gdLst/>
            <a:ahLst/>
            <a:cxnLst/>
            <a:rect l="l" t="t" r="r" b="b"/>
            <a:pathLst>
              <a:path w="2115843" h="396721">
                <a:moveTo>
                  <a:pt x="0" y="0"/>
                </a:moveTo>
                <a:lnTo>
                  <a:pt x="2115843" y="0"/>
                </a:lnTo>
                <a:lnTo>
                  <a:pt x="2115843" y="396721"/>
                </a:lnTo>
                <a:lnTo>
                  <a:pt x="0" y="396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61668" y="7287573"/>
            <a:ext cx="6488643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"What a great company! I was in need of a quick turn-around for a bond, and they hooked me up in very short order. I felt like I was their only customer, and that is a rare gift! " </a:t>
            </a:r>
          </a:p>
        </p:txBody>
      </p:sp>
      <p:sp>
        <p:nvSpPr>
          <p:cNvPr id="7" name="Freeform 7"/>
          <p:cNvSpPr/>
          <p:nvPr/>
        </p:nvSpPr>
        <p:spPr>
          <a:xfrm>
            <a:off x="661668" y="4287506"/>
            <a:ext cx="2115843" cy="396721"/>
          </a:xfrm>
          <a:custGeom>
            <a:avLst/>
            <a:gdLst/>
            <a:ahLst/>
            <a:cxnLst/>
            <a:rect l="l" t="t" r="r" b="b"/>
            <a:pathLst>
              <a:path w="2115843" h="396721">
                <a:moveTo>
                  <a:pt x="0" y="0"/>
                </a:moveTo>
                <a:lnTo>
                  <a:pt x="2115843" y="0"/>
                </a:lnTo>
                <a:lnTo>
                  <a:pt x="2115843" y="396721"/>
                </a:lnTo>
                <a:lnTo>
                  <a:pt x="0" y="396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1668" y="4750902"/>
            <a:ext cx="6488643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"I've had nothing but wonderful experiences with SuretyBonds.com. I cannot say enough good things about this company and highly recommend it to anyone who, like myself, is strapped for time."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0523" y="3570501"/>
            <a:ext cx="6719787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JONATHAN MORRIS</a:t>
            </a:r>
          </a:p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LEGATO TRAVEL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0523" y="6302958"/>
            <a:ext cx="6719787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AARON REANEY</a:t>
            </a:r>
          </a:p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RTS FINANCIAL GROUP, LLC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1668" y="8770298"/>
            <a:ext cx="6488643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WINONA BONTRAGER</a:t>
            </a:r>
          </a:p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4EC5FA"/>
                </a:solidFill>
                <a:latin typeface="Poppins"/>
                <a:ea typeface="Poppins"/>
                <a:cs typeface="Poppins"/>
                <a:sym typeface="Poppins"/>
              </a:rPr>
              <a:t>LANCASTER SCHOOL OF MASSAGE, LLC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4472" y="2580707"/>
            <a:ext cx="3283456" cy="1606151"/>
            <a:chOff x="0" y="0"/>
            <a:chExt cx="792158" cy="3874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2158" cy="387496"/>
            </a:xfrm>
            <a:custGeom>
              <a:avLst/>
              <a:gdLst/>
              <a:ahLst/>
              <a:cxnLst/>
              <a:rect l="l" t="t" r="r" b="b"/>
              <a:pathLst>
                <a:path w="792158" h="387496">
                  <a:moveTo>
                    <a:pt x="63662" y="0"/>
                  </a:moveTo>
                  <a:lnTo>
                    <a:pt x="728496" y="0"/>
                  </a:lnTo>
                  <a:cubicBezTo>
                    <a:pt x="745380" y="0"/>
                    <a:pt x="761573" y="6707"/>
                    <a:pt x="773512" y="18646"/>
                  </a:cubicBezTo>
                  <a:cubicBezTo>
                    <a:pt x="785451" y="30585"/>
                    <a:pt x="792158" y="46778"/>
                    <a:pt x="792158" y="63662"/>
                  </a:cubicBezTo>
                  <a:lnTo>
                    <a:pt x="792158" y="323834"/>
                  </a:lnTo>
                  <a:cubicBezTo>
                    <a:pt x="792158" y="358993"/>
                    <a:pt x="763656" y="387496"/>
                    <a:pt x="728496" y="387496"/>
                  </a:cubicBezTo>
                  <a:lnTo>
                    <a:pt x="63662" y="387496"/>
                  </a:lnTo>
                  <a:cubicBezTo>
                    <a:pt x="28503" y="387496"/>
                    <a:pt x="0" y="358993"/>
                    <a:pt x="0" y="323834"/>
                  </a:cubicBezTo>
                  <a:lnTo>
                    <a:pt x="0" y="63662"/>
                  </a:lnTo>
                  <a:cubicBezTo>
                    <a:pt x="0" y="28503"/>
                    <a:pt x="28503" y="0"/>
                    <a:pt x="63662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92158" cy="444646"/>
            </a:xfrm>
            <a:prstGeom prst="rect">
              <a:avLst/>
            </a:prstGeom>
          </p:spPr>
          <p:txBody>
            <a:bodyPr lIns="73399" tIns="73399" rIns="73399" bIns="7339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3156908" y="1488483"/>
            <a:ext cx="1458584" cy="145858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4770" tIns="64770" rIns="64770" bIns="6477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365542" y="1777985"/>
            <a:ext cx="1041316" cy="916358"/>
          </a:xfrm>
          <a:custGeom>
            <a:avLst/>
            <a:gdLst/>
            <a:ahLst/>
            <a:cxnLst/>
            <a:rect l="l" t="t" r="r" b="b"/>
            <a:pathLst>
              <a:path w="1041316" h="916358">
                <a:moveTo>
                  <a:pt x="0" y="0"/>
                </a:moveTo>
                <a:lnTo>
                  <a:pt x="1041316" y="0"/>
                </a:lnTo>
                <a:lnTo>
                  <a:pt x="1041316" y="916358"/>
                </a:lnTo>
                <a:lnTo>
                  <a:pt x="0" y="916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442567" y="2955446"/>
            <a:ext cx="2887265" cy="107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200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1st surety agency to sell instant issue bonds 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44472" y="8231447"/>
            <a:ext cx="3359566" cy="1661803"/>
            <a:chOff x="0" y="0"/>
            <a:chExt cx="794794" cy="3931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4794" cy="393143"/>
            </a:xfrm>
            <a:custGeom>
              <a:avLst/>
              <a:gdLst/>
              <a:ahLst/>
              <a:cxnLst/>
              <a:rect l="l" t="t" r="r" b="b"/>
              <a:pathLst>
                <a:path w="794794" h="393143">
                  <a:moveTo>
                    <a:pt x="62220" y="0"/>
                  </a:moveTo>
                  <a:lnTo>
                    <a:pt x="732574" y="0"/>
                  </a:lnTo>
                  <a:cubicBezTo>
                    <a:pt x="749076" y="0"/>
                    <a:pt x="764902" y="6555"/>
                    <a:pt x="776570" y="18224"/>
                  </a:cubicBezTo>
                  <a:cubicBezTo>
                    <a:pt x="788239" y="29892"/>
                    <a:pt x="794794" y="45718"/>
                    <a:pt x="794794" y="62220"/>
                  </a:cubicBezTo>
                  <a:lnTo>
                    <a:pt x="794794" y="330923"/>
                  </a:lnTo>
                  <a:cubicBezTo>
                    <a:pt x="794794" y="365286"/>
                    <a:pt x="766937" y="393143"/>
                    <a:pt x="732574" y="393143"/>
                  </a:cubicBezTo>
                  <a:lnTo>
                    <a:pt x="62220" y="393143"/>
                  </a:lnTo>
                  <a:cubicBezTo>
                    <a:pt x="27857" y="393143"/>
                    <a:pt x="0" y="365286"/>
                    <a:pt x="0" y="330923"/>
                  </a:cubicBezTo>
                  <a:lnTo>
                    <a:pt x="0" y="62220"/>
                  </a:lnTo>
                  <a:cubicBezTo>
                    <a:pt x="0" y="27857"/>
                    <a:pt x="27857" y="0"/>
                    <a:pt x="62220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794794" cy="450293"/>
            </a:xfrm>
            <a:prstGeom prst="rect">
              <a:avLst/>
            </a:prstGeom>
          </p:spPr>
          <p:txBody>
            <a:bodyPr lIns="74851" tIns="74851" rIns="74851" bIns="7485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3157999" y="7148655"/>
            <a:ext cx="1456401" cy="145640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6052" tIns="66052" rIns="66052" bIns="66052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417194" y="7420825"/>
            <a:ext cx="938011" cy="936839"/>
          </a:xfrm>
          <a:custGeom>
            <a:avLst/>
            <a:gdLst/>
            <a:ahLst/>
            <a:cxnLst/>
            <a:rect l="l" t="t" r="r" b="b"/>
            <a:pathLst>
              <a:path w="938011" h="936839">
                <a:moveTo>
                  <a:pt x="0" y="0"/>
                </a:moveTo>
                <a:lnTo>
                  <a:pt x="938012" y="0"/>
                </a:lnTo>
                <a:lnTo>
                  <a:pt x="938012" y="936839"/>
                </a:lnTo>
                <a:lnTo>
                  <a:pt x="0" y="936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414003" y="8776506"/>
            <a:ext cx="2944394" cy="72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04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A+ Better Business Bureau (BBB) rating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244472" y="5454522"/>
            <a:ext cx="3316787" cy="1513158"/>
            <a:chOff x="0" y="0"/>
            <a:chExt cx="784673" cy="3579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84673" cy="357977"/>
            </a:xfrm>
            <a:custGeom>
              <a:avLst/>
              <a:gdLst/>
              <a:ahLst/>
              <a:cxnLst/>
              <a:rect l="l" t="t" r="r" b="b"/>
              <a:pathLst>
                <a:path w="784673" h="357977">
                  <a:moveTo>
                    <a:pt x="63022" y="0"/>
                  </a:moveTo>
                  <a:lnTo>
                    <a:pt x="721651" y="0"/>
                  </a:lnTo>
                  <a:cubicBezTo>
                    <a:pt x="756457" y="0"/>
                    <a:pt x="784673" y="28216"/>
                    <a:pt x="784673" y="63022"/>
                  </a:cubicBezTo>
                  <a:lnTo>
                    <a:pt x="784673" y="294955"/>
                  </a:lnTo>
                  <a:cubicBezTo>
                    <a:pt x="784673" y="329761"/>
                    <a:pt x="756457" y="357977"/>
                    <a:pt x="721651" y="357977"/>
                  </a:cubicBezTo>
                  <a:lnTo>
                    <a:pt x="63022" y="357977"/>
                  </a:lnTo>
                  <a:cubicBezTo>
                    <a:pt x="28216" y="357977"/>
                    <a:pt x="0" y="329761"/>
                    <a:pt x="0" y="294955"/>
                  </a:cubicBezTo>
                  <a:lnTo>
                    <a:pt x="0" y="63022"/>
                  </a:lnTo>
                  <a:cubicBezTo>
                    <a:pt x="0" y="28216"/>
                    <a:pt x="28216" y="0"/>
                    <a:pt x="63022" y="0"/>
                  </a:cubicBezTo>
                  <a:close/>
                </a:path>
              </a:pathLst>
            </a:custGeom>
            <a:solidFill>
              <a:srgbClr val="4EC5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784673" cy="415127"/>
            </a:xfrm>
            <a:prstGeom prst="rect">
              <a:avLst/>
            </a:prstGeom>
          </p:spPr>
          <p:txBody>
            <a:bodyPr lIns="74851" tIns="74851" rIns="74851" bIns="7485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3156051" y="4367833"/>
            <a:ext cx="1460297" cy="146029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6052" tIns="66052" rIns="66052" bIns="66052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3476113" y="4646856"/>
            <a:ext cx="820174" cy="966332"/>
          </a:xfrm>
          <a:custGeom>
            <a:avLst/>
            <a:gdLst/>
            <a:ahLst/>
            <a:cxnLst/>
            <a:rect l="l" t="t" r="r" b="b"/>
            <a:pathLst>
              <a:path w="820174" h="966332">
                <a:moveTo>
                  <a:pt x="0" y="0"/>
                </a:moveTo>
                <a:lnTo>
                  <a:pt x="820174" y="0"/>
                </a:lnTo>
                <a:lnTo>
                  <a:pt x="820174" y="966332"/>
                </a:lnTo>
                <a:lnTo>
                  <a:pt x="0" y="966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414003" y="5828130"/>
            <a:ext cx="2944394" cy="109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04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Small Business Administration Accredited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9396" y="450045"/>
            <a:ext cx="5928524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Highlights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396" y="5573699"/>
            <a:ext cx="4580173" cy="1849529"/>
            <a:chOff x="0" y="0"/>
            <a:chExt cx="6106898" cy="24660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75066"/>
              <a:ext cx="1590972" cy="1590972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C5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3423" y="1449411"/>
              <a:ext cx="1344126" cy="38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#4ec5fa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257963" y="875066"/>
              <a:ext cx="1590972" cy="159097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172A"/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443320" y="1449411"/>
              <a:ext cx="1220258" cy="38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#0f172a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4515926" y="875066"/>
              <a:ext cx="1590972" cy="159097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661930" y="1449660"/>
              <a:ext cx="1298964" cy="38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 b="1">
                  <a:solidFill>
                    <a:srgbClr val="0F172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#ffffff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3964652" cy="79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87"/>
                </a:lnSpc>
                <a:spcBef>
                  <a:spcPct val="0"/>
                </a:spcBef>
              </a:pPr>
              <a:r>
                <a:rPr lang="en-US" sz="3419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Color Palette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79396" y="450045"/>
            <a:ext cx="4781943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4EC5FA"/>
                </a:solidFill>
                <a:latin typeface="Poppins Bold"/>
                <a:ea typeface="Poppins Bold"/>
                <a:cs typeface="Poppins Bold"/>
                <a:sym typeface="Poppins Bold"/>
              </a:rPr>
              <a:t>Branding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79396" y="1896106"/>
            <a:ext cx="6175722" cy="3220393"/>
            <a:chOff x="0" y="0"/>
            <a:chExt cx="8234296" cy="4293858"/>
          </a:xfrm>
        </p:grpSpPr>
        <p:sp>
          <p:nvSpPr>
            <p:cNvPr id="18" name="Freeform 18"/>
            <p:cNvSpPr/>
            <p:nvPr/>
          </p:nvSpPr>
          <p:spPr>
            <a:xfrm>
              <a:off x="147441" y="953408"/>
              <a:ext cx="3703697" cy="572737"/>
            </a:xfrm>
            <a:custGeom>
              <a:avLst/>
              <a:gdLst/>
              <a:ahLst/>
              <a:cxnLst/>
              <a:rect l="l" t="t" r="r" b="b"/>
              <a:pathLst>
                <a:path w="3703697" h="572737">
                  <a:moveTo>
                    <a:pt x="0" y="0"/>
                  </a:moveTo>
                  <a:lnTo>
                    <a:pt x="3703697" y="0"/>
                  </a:lnTo>
                  <a:lnTo>
                    <a:pt x="3703697" y="572737"/>
                  </a:lnTo>
                  <a:lnTo>
                    <a:pt x="0" y="572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1789876"/>
              <a:ext cx="3998579" cy="738810"/>
              <a:chOff x="0" y="0"/>
              <a:chExt cx="1170018" cy="21618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0018" cy="216182"/>
              </a:xfrm>
              <a:custGeom>
                <a:avLst/>
                <a:gdLst/>
                <a:ahLst/>
                <a:cxnLst/>
                <a:rect l="l" t="t" r="r" b="b"/>
                <a:pathLst>
                  <a:path w="1170018" h="216182">
                    <a:moveTo>
                      <a:pt x="38723" y="0"/>
                    </a:moveTo>
                    <a:lnTo>
                      <a:pt x="1131295" y="0"/>
                    </a:lnTo>
                    <a:cubicBezTo>
                      <a:pt x="1141565" y="0"/>
                      <a:pt x="1151415" y="4080"/>
                      <a:pt x="1158677" y="11342"/>
                    </a:cubicBezTo>
                    <a:cubicBezTo>
                      <a:pt x="1165939" y="18604"/>
                      <a:pt x="1170018" y="28453"/>
                      <a:pt x="1170018" y="38723"/>
                    </a:cubicBezTo>
                    <a:lnTo>
                      <a:pt x="1170018" y="177459"/>
                    </a:lnTo>
                    <a:cubicBezTo>
                      <a:pt x="1170018" y="187729"/>
                      <a:pt x="1165939" y="197578"/>
                      <a:pt x="1158677" y="204840"/>
                    </a:cubicBezTo>
                    <a:cubicBezTo>
                      <a:pt x="1151415" y="212102"/>
                      <a:pt x="1141565" y="216182"/>
                      <a:pt x="1131295" y="216182"/>
                    </a:cubicBezTo>
                    <a:lnTo>
                      <a:pt x="38723" y="216182"/>
                    </a:lnTo>
                    <a:cubicBezTo>
                      <a:pt x="17337" y="216182"/>
                      <a:pt x="0" y="198845"/>
                      <a:pt x="0" y="177459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170018" cy="273332"/>
              </a:xfrm>
              <a:prstGeom prst="rect">
                <a:avLst/>
              </a:prstGeom>
            </p:spPr>
            <p:txBody>
              <a:bodyPr lIns="45388" tIns="45388" rIns="45388" bIns="4538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47441" y="1872912"/>
              <a:ext cx="3703697" cy="572737"/>
            </a:xfrm>
            <a:custGeom>
              <a:avLst/>
              <a:gdLst/>
              <a:ahLst/>
              <a:cxnLst/>
              <a:rect l="l" t="t" r="r" b="b"/>
              <a:pathLst>
                <a:path w="3703697" h="572737">
                  <a:moveTo>
                    <a:pt x="0" y="0"/>
                  </a:moveTo>
                  <a:lnTo>
                    <a:pt x="3703697" y="0"/>
                  </a:lnTo>
                  <a:lnTo>
                    <a:pt x="3703697" y="572737"/>
                  </a:lnTo>
                  <a:lnTo>
                    <a:pt x="0" y="572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7441" y="3721121"/>
              <a:ext cx="3703697" cy="572737"/>
            </a:xfrm>
            <a:custGeom>
              <a:avLst/>
              <a:gdLst/>
              <a:ahLst/>
              <a:cxnLst/>
              <a:rect l="l" t="t" r="r" b="b"/>
              <a:pathLst>
                <a:path w="3703697" h="572737">
                  <a:moveTo>
                    <a:pt x="0" y="0"/>
                  </a:moveTo>
                  <a:lnTo>
                    <a:pt x="3703697" y="0"/>
                  </a:lnTo>
                  <a:lnTo>
                    <a:pt x="3703697" y="572737"/>
                  </a:lnTo>
                  <a:lnTo>
                    <a:pt x="0" y="572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2747590"/>
              <a:ext cx="3998579" cy="738810"/>
              <a:chOff x="0" y="0"/>
              <a:chExt cx="1170018" cy="21618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170018" cy="216182"/>
              </a:xfrm>
              <a:custGeom>
                <a:avLst/>
                <a:gdLst/>
                <a:ahLst/>
                <a:cxnLst/>
                <a:rect l="l" t="t" r="r" b="b"/>
                <a:pathLst>
                  <a:path w="1170018" h="216182">
                    <a:moveTo>
                      <a:pt x="38723" y="0"/>
                    </a:moveTo>
                    <a:lnTo>
                      <a:pt x="1131295" y="0"/>
                    </a:lnTo>
                    <a:cubicBezTo>
                      <a:pt x="1141565" y="0"/>
                      <a:pt x="1151415" y="4080"/>
                      <a:pt x="1158677" y="11342"/>
                    </a:cubicBezTo>
                    <a:cubicBezTo>
                      <a:pt x="1165939" y="18604"/>
                      <a:pt x="1170018" y="28453"/>
                      <a:pt x="1170018" y="38723"/>
                    </a:cubicBezTo>
                    <a:lnTo>
                      <a:pt x="1170018" y="177459"/>
                    </a:lnTo>
                    <a:cubicBezTo>
                      <a:pt x="1170018" y="187729"/>
                      <a:pt x="1165939" y="197578"/>
                      <a:pt x="1158677" y="204840"/>
                    </a:cubicBezTo>
                    <a:cubicBezTo>
                      <a:pt x="1151415" y="212102"/>
                      <a:pt x="1141565" y="216182"/>
                      <a:pt x="1131295" y="216182"/>
                    </a:cubicBezTo>
                    <a:lnTo>
                      <a:pt x="38723" y="216182"/>
                    </a:lnTo>
                    <a:cubicBezTo>
                      <a:pt x="17337" y="216182"/>
                      <a:pt x="0" y="198845"/>
                      <a:pt x="0" y="177459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57150"/>
                <a:ext cx="1170018" cy="273332"/>
              </a:xfrm>
              <a:prstGeom prst="rect">
                <a:avLst/>
              </a:prstGeom>
            </p:spPr>
            <p:txBody>
              <a:bodyPr lIns="45388" tIns="45388" rIns="45388" bIns="4538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47441" y="2830626"/>
              <a:ext cx="3703697" cy="572737"/>
            </a:xfrm>
            <a:custGeom>
              <a:avLst/>
              <a:gdLst/>
              <a:ahLst/>
              <a:cxnLst/>
              <a:rect l="l" t="t" r="r" b="b"/>
              <a:pathLst>
                <a:path w="3703697" h="572737">
                  <a:moveTo>
                    <a:pt x="0" y="0"/>
                  </a:moveTo>
                  <a:lnTo>
                    <a:pt x="3703697" y="0"/>
                  </a:lnTo>
                  <a:lnTo>
                    <a:pt x="3703697" y="572737"/>
                  </a:lnTo>
                  <a:lnTo>
                    <a:pt x="0" y="572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04775"/>
              <a:ext cx="3964652" cy="79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87"/>
                </a:lnSpc>
                <a:spcBef>
                  <a:spcPct val="0"/>
                </a:spcBef>
              </a:pPr>
              <a:r>
                <a:rPr lang="en-US" sz="3419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Logos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4508074" y="2007790"/>
              <a:ext cx="3726222" cy="1645672"/>
            </a:xfrm>
            <a:custGeom>
              <a:avLst/>
              <a:gdLst/>
              <a:ahLst/>
              <a:cxnLst/>
              <a:rect l="l" t="t" r="r" b="b"/>
              <a:pathLst>
                <a:path w="3726222" h="1645672">
                  <a:moveTo>
                    <a:pt x="0" y="0"/>
                  </a:moveTo>
                  <a:lnTo>
                    <a:pt x="3726222" y="0"/>
                  </a:lnTo>
                  <a:lnTo>
                    <a:pt x="3726222" y="1645672"/>
                  </a:lnTo>
                  <a:lnTo>
                    <a:pt x="0" y="164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69209" r="-5292" b="-692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5199" y="7880428"/>
            <a:ext cx="4478462" cy="1537245"/>
            <a:chOff x="0" y="0"/>
            <a:chExt cx="5971282" cy="2049661"/>
          </a:xfrm>
        </p:grpSpPr>
        <p:sp>
          <p:nvSpPr>
            <p:cNvPr id="31" name="TextBox 31"/>
            <p:cNvSpPr txBox="1"/>
            <p:nvPr/>
          </p:nvSpPr>
          <p:spPr>
            <a:xfrm>
              <a:off x="32262" y="-104775"/>
              <a:ext cx="3964652" cy="79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87"/>
                </a:lnSpc>
                <a:spcBef>
                  <a:spcPct val="0"/>
                </a:spcBef>
              </a:pPr>
              <a:r>
                <a:rPr lang="en-US" sz="3419" b="1">
                  <a:solidFill>
                    <a:srgbClr val="4EC5F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Typography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2262" y="862846"/>
              <a:ext cx="5070277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H1, H2: Poppins SemiBold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505466"/>
              <a:ext cx="5971282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H3 and Body: Poppins Normal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664</Words>
  <Application>Microsoft Office PowerPoint</Application>
  <PresentationFormat>Custom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Poppins Bold</vt:lpstr>
      <vt:lpstr>Poppins Italics</vt:lpstr>
      <vt:lpstr>Poppins Semi-Bold</vt:lpstr>
      <vt:lpstr>Poppins Bold Italics</vt:lpstr>
      <vt:lpstr>Calibri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SuretyBonds.com Media Kit</dc:title>
  <cp:lastModifiedBy>Webb, Alexandra</cp:lastModifiedBy>
  <cp:revision>2</cp:revision>
  <dcterms:created xsi:type="dcterms:W3CDTF">2006-08-16T00:00:00Z</dcterms:created>
  <dcterms:modified xsi:type="dcterms:W3CDTF">2026-03-11T17:11:31Z</dcterms:modified>
  <dc:identifier>DAGz6r6QnMk</dc:identifier>
</cp:coreProperties>
</file>